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7"/>
  </p:handoutMasterIdLst>
  <p:sldIdLst>
    <p:sldId id="293" r:id="rId2"/>
    <p:sldId id="276" r:id="rId3"/>
    <p:sldId id="294" r:id="rId4"/>
    <p:sldId id="296" r:id="rId5"/>
    <p:sldId id="298" r:id="rId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1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0679D-5F0C-4FCC-B062-638A65620690}" type="datetimeFigureOut">
              <a:rPr lang="nl-BE" smtClean="0"/>
              <a:t>3/09/2023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416DC-EDB4-4F6B-8543-972583F4D7C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213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5D4D56-4916-4B87-886E-2DD56385B3E4}" type="datetimeFigureOut">
              <a:rPr lang="nl-BE" smtClean="0"/>
              <a:t>3/09/2023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B83DE-137F-43B7-910F-9CEFAC0782E5}" type="slidenum">
              <a:rPr lang="nl-BE" smtClean="0"/>
              <a:t>‹#›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12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4D56-4916-4B87-886E-2DD56385B3E4}" type="datetimeFigureOut">
              <a:rPr lang="nl-BE" smtClean="0"/>
              <a:t>3/09/2023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83DE-137F-43B7-910F-9CEFAC0782E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223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4D56-4916-4B87-886E-2DD56385B3E4}" type="datetimeFigureOut">
              <a:rPr lang="nl-BE" smtClean="0"/>
              <a:t>3/09/2023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83DE-137F-43B7-910F-9CEFAC0782E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27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4D56-4916-4B87-886E-2DD56385B3E4}" type="datetimeFigureOut">
              <a:rPr lang="nl-BE" smtClean="0"/>
              <a:t>3/09/2023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83DE-137F-43B7-910F-9CEFAC0782E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838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4D56-4916-4B87-886E-2DD56385B3E4}" type="datetimeFigureOut">
              <a:rPr lang="nl-BE" smtClean="0"/>
              <a:t>3/09/2023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83DE-137F-43B7-910F-9CEFAC0782E5}" type="slidenum">
              <a:rPr lang="nl-BE" smtClean="0"/>
              <a:t>‹#›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64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4D56-4916-4B87-886E-2DD56385B3E4}" type="datetimeFigureOut">
              <a:rPr lang="nl-BE" smtClean="0"/>
              <a:t>3/09/2023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83DE-137F-43B7-910F-9CEFAC0782E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836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4D56-4916-4B87-886E-2DD56385B3E4}" type="datetimeFigureOut">
              <a:rPr lang="nl-BE" smtClean="0"/>
              <a:t>3/09/2023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83DE-137F-43B7-910F-9CEFAC0782E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973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4D56-4916-4B87-886E-2DD56385B3E4}" type="datetimeFigureOut">
              <a:rPr lang="nl-BE" smtClean="0"/>
              <a:t>3/09/2023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83DE-137F-43B7-910F-9CEFAC0782E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730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4D56-4916-4B87-886E-2DD56385B3E4}" type="datetimeFigureOut">
              <a:rPr lang="nl-BE" smtClean="0"/>
              <a:t>3/09/2023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83DE-137F-43B7-910F-9CEFAC0782E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465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4D56-4916-4B87-886E-2DD56385B3E4}" type="datetimeFigureOut">
              <a:rPr lang="nl-BE" smtClean="0"/>
              <a:t>3/09/2023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83DE-137F-43B7-910F-9CEFAC0782E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477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4D56-4916-4B87-886E-2DD56385B3E4}" type="datetimeFigureOut">
              <a:rPr lang="nl-BE" smtClean="0"/>
              <a:t>3/09/2023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83DE-137F-43B7-910F-9CEFAC0782E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387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A5D4D56-4916-4B87-886E-2DD56385B3E4}" type="datetimeFigureOut">
              <a:rPr lang="nl-BE" smtClean="0"/>
              <a:t>3/09/2023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8FB83DE-137F-43B7-910F-9CEFAC0782E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961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031681" y="553831"/>
            <a:ext cx="9875520" cy="1757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sz="5400" dirty="0">
                <a:solidFill>
                  <a:srgbClr val="BA3506"/>
                </a:solidFill>
                <a:latin typeface="Berlin Sans FB" panose="020E0602020502020306" pitchFamily="34" charset="0"/>
              </a:rPr>
              <a:t>De ouderraad van </a:t>
            </a:r>
            <a:br>
              <a:rPr lang="nl-BE" sz="5400" dirty="0">
                <a:solidFill>
                  <a:srgbClr val="BA3506"/>
                </a:solidFill>
                <a:latin typeface="Berlin Sans FB" panose="020E0602020502020306" pitchFamily="34" charset="0"/>
              </a:rPr>
            </a:br>
            <a:r>
              <a:rPr lang="nl-BE" sz="5400" dirty="0">
                <a:solidFill>
                  <a:srgbClr val="BA3506"/>
                </a:solidFill>
                <a:latin typeface="Berlin Sans FB" panose="020E0602020502020306" pitchFamily="34" charset="0"/>
              </a:rPr>
              <a:t>Campus Sint-Ursula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463" y="409078"/>
            <a:ext cx="1695450" cy="18097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85" y="2311070"/>
            <a:ext cx="5205454" cy="39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In het kort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5649" y="2048163"/>
            <a:ext cx="9872871" cy="4038600"/>
          </a:xfrm>
        </p:spPr>
        <p:txBody>
          <a:bodyPr>
            <a:normAutofit/>
          </a:bodyPr>
          <a:lstStyle/>
          <a:p>
            <a:pPr lvl="0"/>
            <a:r>
              <a:rPr lang="nl-BE" sz="2600" b="1" dirty="0"/>
              <a:t>Waarom een ouderraad</a:t>
            </a:r>
          </a:p>
          <a:p>
            <a:pPr lvl="0"/>
            <a:r>
              <a:rPr lang="nl-BE" sz="2600" b="1" dirty="0"/>
              <a:t>3 deelscholen met 1 ouderraad en 2 voorzitters…</a:t>
            </a:r>
          </a:p>
          <a:p>
            <a:pPr marL="45720" lvl="0" indent="0">
              <a:buNone/>
            </a:pPr>
            <a:r>
              <a:rPr lang="nl-BE" sz="2600" i="1" dirty="0">
                <a:solidFill>
                  <a:schemeClr val="accent2"/>
                </a:solidFill>
              </a:rPr>
              <a:t>	Véronique Slachmuylders – Mie Bruyninckx (afgezwaaid)</a:t>
            </a:r>
          </a:p>
          <a:p>
            <a:pPr lvl="0"/>
            <a:r>
              <a:rPr lang="nl-BE" sz="2600" b="1" dirty="0"/>
              <a:t>kans om meer betrokken te zijn: school bijstaan met raad en daad</a:t>
            </a:r>
          </a:p>
          <a:p>
            <a:pPr marL="45720" lvl="0" indent="0">
              <a:buNone/>
            </a:pPr>
            <a:endParaRPr lang="nl-BE" sz="26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754" y="4067463"/>
            <a:ext cx="1704975" cy="18097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438" y="4067463"/>
            <a:ext cx="1704975" cy="18097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657" y="4067463"/>
            <a:ext cx="17049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6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Wat doet de ouderraad?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5649" y="2048163"/>
            <a:ext cx="9872871" cy="4038600"/>
          </a:xfrm>
        </p:spPr>
        <p:txBody>
          <a:bodyPr>
            <a:normAutofit/>
          </a:bodyPr>
          <a:lstStyle/>
          <a:p>
            <a:pPr lvl="0"/>
            <a:r>
              <a:rPr lang="nl-BE" sz="2600" b="1" dirty="0"/>
              <a:t>Ontspannen vergaderingen (5x jaar)</a:t>
            </a:r>
          </a:p>
          <a:p>
            <a:pPr lvl="1"/>
            <a:r>
              <a:rPr lang="nl-BE" sz="2400" dirty="0">
                <a:solidFill>
                  <a:schemeClr val="accent2"/>
                </a:solidFill>
              </a:rPr>
              <a:t>uitwisseling met de directie rond schoolwerking, </a:t>
            </a:r>
            <a:br>
              <a:rPr lang="nl-BE" sz="2400" dirty="0">
                <a:solidFill>
                  <a:schemeClr val="accent2"/>
                </a:solidFill>
              </a:rPr>
            </a:br>
            <a:r>
              <a:rPr lang="nl-BE" sz="2400" dirty="0">
                <a:solidFill>
                  <a:schemeClr val="accent2"/>
                </a:solidFill>
              </a:rPr>
              <a:t>nieuwe ideeën en projecten</a:t>
            </a:r>
          </a:p>
          <a:p>
            <a:pPr lvl="1"/>
            <a:r>
              <a:rPr lang="nl-BE" sz="2400" dirty="0">
                <a:solidFill>
                  <a:schemeClr val="accent2"/>
                </a:solidFill>
              </a:rPr>
              <a:t>klankbord van ouders naar de school</a:t>
            </a:r>
          </a:p>
          <a:p>
            <a:pPr lvl="1"/>
            <a:r>
              <a:rPr lang="nl-BE" sz="2400" dirty="0">
                <a:solidFill>
                  <a:schemeClr val="accent2"/>
                </a:solidFill>
              </a:rPr>
              <a:t>verkeersveiligheid, o.a. </a:t>
            </a:r>
            <a:r>
              <a:rPr lang="nl-BE" sz="2400" dirty="0" err="1">
                <a:solidFill>
                  <a:schemeClr val="accent2"/>
                </a:solidFill>
              </a:rPr>
              <a:t>fluo</a:t>
            </a:r>
            <a:r>
              <a:rPr lang="nl-BE" sz="2400" dirty="0">
                <a:solidFill>
                  <a:schemeClr val="accent2"/>
                </a:solidFill>
              </a:rPr>
              <a:t>-actie</a:t>
            </a:r>
          </a:p>
          <a:p>
            <a:pPr lvl="1"/>
            <a:r>
              <a:rPr lang="nl-BE" sz="2400" dirty="0">
                <a:solidFill>
                  <a:schemeClr val="accent2"/>
                </a:solidFill>
              </a:rPr>
              <a:t>sponsoring en realisaties</a:t>
            </a:r>
          </a:p>
          <a:p>
            <a:pPr lvl="0"/>
            <a:r>
              <a:rPr lang="nl-BE" sz="2600" b="1" dirty="0"/>
              <a:t>Praktische hulp</a:t>
            </a:r>
          </a:p>
          <a:p>
            <a:pPr lvl="1"/>
            <a:r>
              <a:rPr lang="nl-BE" sz="2400" dirty="0">
                <a:solidFill>
                  <a:schemeClr val="accent2"/>
                </a:solidFill>
              </a:rPr>
              <a:t>schoolfuif SUM, </a:t>
            </a:r>
            <a:r>
              <a:rPr lang="nl-BE" sz="2400" dirty="0" err="1">
                <a:solidFill>
                  <a:schemeClr val="accent2"/>
                </a:solidFill>
              </a:rPr>
              <a:t>Opendag</a:t>
            </a:r>
            <a:r>
              <a:rPr lang="nl-BE" sz="2400" dirty="0">
                <a:solidFill>
                  <a:schemeClr val="accent2"/>
                </a:solidFill>
              </a:rPr>
              <a:t>, …</a:t>
            </a:r>
          </a:p>
          <a:p>
            <a:pPr lvl="1"/>
            <a:r>
              <a:rPr lang="nl-BE" sz="2400" dirty="0">
                <a:solidFill>
                  <a:schemeClr val="accent2"/>
                </a:solidFill>
              </a:rPr>
              <a:t>organisatie quiz</a:t>
            </a:r>
          </a:p>
          <a:p>
            <a:pPr lvl="1"/>
            <a:endParaRPr lang="nl-BE" sz="2400" dirty="0">
              <a:solidFill>
                <a:schemeClr val="accent2"/>
              </a:solidFill>
            </a:endParaRPr>
          </a:p>
          <a:p>
            <a:pPr marL="45720" lvl="0" indent="0">
              <a:buNone/>
            </a:pPr>
            <a:endParaRPr lang="nl-BE" sz="2600" b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609" y="3334272"/>
            <a:ext cx="3515790" cy="197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persoon, kleding, vrouw, buitenshuis&#10;&#10;Automatisch gegenereerde beschrijving">
            <a:extLst>
              <a:ext uri="{FF2B5EF4-FFF2-40B4-BE49-F238E27FC236}">
                <a16:creationId xmlns:a16="http://schemas.microsoft.com/office/drawing/2014/main" id="{E0E980DF-562F-9BA7-5B2A-0AE241245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1234"/>
            <a:ext cx="5489360" cy="30877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47" y="3790778"/>
            <a:ext cx="4551094" cy="2559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68C091F-3BD3-43E1-B242-3521C0ED7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54272" y="3650924"/>
            <a:ext cx="3861610" cy="28962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FBA1F52-998D-4806-93FC-A836F2C6F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278438" y="3168452"/>
            <a:ext cx="3717326" cy="27879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0" y="314963"/>
            <a:ext cx="4447947" cy="3335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812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>
                <a:solidFill>
                  <a:schemeClr val="accent2"/>
                </a:solidFill>
              </a:rPr>
              <a:t>Zin om mee te doen?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5649" y="1778616"/>
            <a:ext cx="9872871" cy="4038600"/>
          </a:xfrm>
        </p:spPr>
        <p:txBody>
          <a:bodyPr>
            <a:normAutofit/>
          </a:bodyPr>
          <a:lstStyle/>
          <a:p>
            <a:pPr lvl="0"/>
            <a:r>
              <a:rPr lang="nl-BE" sz="2600" b="1" dirty="0"/>
              <a:t>Als steunende ouder</a:t>
            </a:r>
            <a:br>
              <a:rPr lang="nl-BE" sz="2600" b="1" dirty="0"/>
            </a:br>
            <a:r>
              <a:rPr lang="nl-BE" sz="2400" dirty="0">
                <a:solidFill>
                  <a:schemeClr val="accent2"/>
                </a:solidFill>
              </a:rPr>
              <a:t>financiële bijdrage (4 euro)</a:t>
            </a:r>
          </a:p>
          <a:p>
            <a:pPr lvl="0"/>
            <a:r>
              <a:rPr lang="nl-BE" sz="2600" b="1" dirty="0"/>
              <a:t>Als meehelpende ouder</a:t>
            </a:r>
            <a:br>
              <a:rPr lang="nl-BE" sz="2600" b="1" dirty="0"/>
            </a:br>
            <a:r>
              <a:rPr lang="nl-BE" sz="2400" dirty="0">
                <a:solidFill>
                  <a:schemeClr val="accent2"/>
                </a:solidFill>
              </a:rPr>
              <a:t>helpen bij schoolactiviteiten</a:t>
            </a:r>
            <a:endParaRPr lang="nl-BE" sz="2400" b="1" dirty="0"/>
          </a:p>
          <a:p>
            <a:pPr lvl="0"/>
            <a:r>
              <a:rPr lang="nl-BE" sz="2600" b="1" dirty="0"/>
              <a:t>Als actieve ouder</a:t>
            </a:r>
            <a:br>
              <a:rPr lang="nl-BE" sz="2600" b="1" dirty="0"/>
            </a:br>
            <a:r>
              <a:rPr lang="nl-BE" sz="2400" dirty="0">
                <a:solidFill>
                  <a:schemeClr val="accent2"/>
                </a:solidFill>
              </a:rPr>
              <a:t>helpen bij schoolactiviteiten, </a:t>
            </a:r>
            <a:br>
              <a:rPr lang="nl-BE" sz="2400" dirty="0">
                <a:solidFill>
                  <a:schemeClr val="accent2"/>
                </a:solidFill>
              </a:rPr>
            </a:br>
            <a:r>
              <a:rPr lang="nl-BE" sz="2400" dirty="0">
                <a:solidFill>
                  <a:schemeClr val="accent2"/>
                </a:solidFill>
              </a:rPr>
              <a:t>deelnemen aan vergaderingen van de ouderraad (5x)</a:t>
            </a:r>
          </a:p>
          <a:p>
            <a:pPr marL="45720" lvl="0" indent="0">
              <a:buNone/>
            </a:pPr>
            <a:endParaRPr lang="nl-BE" sz="2600" b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224" y="1570514"/>
            <a:ext cx="2794577" cy="24513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9" y="5001271"/>
            <a:ext cx="2178658" cy="163189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522428" y="4900261"/>
            <a:ext cx="68972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nl-BE" sz="2000" dirty="0">
                <a:solidFill>
                  <a:schemeClr val="accent1"/>
                </a:solidFill>
                <a:sym typeface="Wingdings" panose="05000000000000000000" pitchFamily="2" charset="2"/>
              </a:rPr>
              <a:t>Graag iets op de agenda? Stuur een mailtje naar ouderraad@campussintursula.be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BE" sz="2000" dirty="0">
                <a:solidFill>
                  <a:schemeClr val="accent1"/>
                </a:solidFill>
                <a:sym typeface="Wingdings" panose="05000000000000000000" pitchFamily="2" charset="2"/>
              </a:rPr>
              <a:t>Verslagen voor alle ouders beschikbaar via Smartschool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BE" sz="2000" dirty="0">
                <a:solidFill>
                  <a:schemeClr val="accent1"/>
                </a:solidFill>
                <a:sym typeface="Wingdings" panose="05000000000000000000" pitchFamily="2" charset="2"/>
              </a:rPr>
              <a:t>Eerste ouderraadvergadering: </a:t>
            </a:r>
            <a:r>
              <a:rPr lang="nl-BE" sz="2000" b="1">
                <a:solidFill>
                  <a:schemeClr val="accent1"/>
                </a:solidFill>
                <a:sym typeface="Wingdings" panose="05000000000000000000" pitchFamily="2" charset="2"/>
              </a:rPr>
              <a:t>donderdag 5 oktober 2023 om 20u, </a:t>
            </a:r>
            <a:r>
              <a:rPr lang="nl-BE" sz="2000" dirty="0">
                <a:solidFill>
                  <a:schemeClr val="accent1"/>
                </a:solidFill>
                <a:sym typeface="Wingdings" panose="05000000000000000000" pitchFamily="2" charset="2"/>
              </a:rPr>
              <a:t>iedereen welkom (lerarenkamer </a:t>
            </a:r>
            <a:r>
              <a:rPr lang="nl-BE" sz="2000">
                <a:solidFill>
                  <a:schemeClr val="accent1"/>
                </a:solidFill>
                <a:sym typeface="Wingdings" panose="05000000000000000000" pitchFamily="2" charset="2"/>
              </a:rPr>
              <a:t>SUM)!</a:t>
            </a:r>
            <a:endParaRPr lang="nl-BE" sz="2000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929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Roo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809</TotalTime>
  <Words>171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Berlin Sans FB</vt:lpstr>
      <vt:lpstr>Calibri</vt:lpstr>
      <vt:lpstr>Corbel</vt:lpstr>
      <vt:lpstr>Wingdings</vt:lpstr>
      <vt:lpstr>Basis</vt:lpstr>
      <vt:lpstr>PowerPoint Presentation</vt:lpstr>
      <vt:lpstr>In het kort</vt:lpstr>
      <vt:lpstr>Wat doet de ouderraad? </vt:lpstr>
      <vt:lpstr>PowerPoint Presentation</vt:lpstr>
      <vt:lpstr>Zin om mee te doen? </vt:lpstr>
    </vt:vector>
  </TitlesOfParts>
  <Company>Provincie Antwerpen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Visietraject digitaal leren</dc:title>
  <dc:creator>BRUYNINCKX Mie</dc:creator>
  <cp:lastModifiedBy>Slachmuylders, Véronique</cp:lastModifiedBy>
  <cp:revision>59</cp:revision>
  <cp:lastPrinted>2021-02-24T11:10:31Z</cp:lastPrinted>
  <dcterms:created xsi:type="dcterms:W3CDTF">2021-02-23T10:16:00Z</dcterms:created>
  <dcterms:modified xsi:type="dcterms:W3CDTF">2023-09-03T13:15:49Z</dcterms:modified>
</cp:coreProperties>
</file>