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7"/>
  </p:handoutMasterIdLst>
  <p:sldIdLst>
    <p:sldId id="293" r:id="rId2"/>
    <p:sldId id="276" r:id="rId3"/>
    <p:sldId id="294" r:id="rId4"/>
    <p:sldId id="296" r:id="rId5"/>
    <p:sldId id="298" r:id="rId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0679D-5F0C-4FCC-B062-638A65620690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416DC-EDB4-4F6B-8543-972583F4D7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2135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12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223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627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38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64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836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973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730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465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477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387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A5D4D56-4916-4B87-886E-2DD56385B3E4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8FB83DE-137F-43B7-910F-9CEFAC0782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961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031681" y="553831"/>
            <a:ext cx="9875520" cy="17572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5400" dirty="0">
                <a:solidFill>
                  <a:srgbClr val="BA3506"/>
                </a:solidFill>
                <a:latin typeface="Berlin Sans FB" panose="020E0602020502020306" pitchFamily="34" charset="0"/>
              </a:rPr>
              <a:t>De ouderraad van </a:t>
            </a:r>
            <a:br>
              <a:rPr lang="nl-BE" sz="5400" dirty="0">
                <a:solidFill>
                  <a:srgbClr val="BA3506"/>
                </a:solidFill>
                <a:latin typeface="Berlin Sans FB" panose="020E0602020502020306" pitchFamily="34" charset="0"/>
              </a:rPr>
            </a:br>
            <a:r>
              <a:rPr lang="nl-BE" sz="5400" dirty="0">
                <a:solidFill>
                  <a:srgbClr val="BA3506"/>
                </a:solidFill>
                <a:latin typeface="Berlin Sans FB" panose="020E0602020502020306" pitchFamily="34" charset="0"/>
              </a:rPr>
              <a:t>Campus Sint-Ursula</a:t>
            </a:r>
          </a:p>
        </p:txBody>
      </p:sp>
      <p:pic>
        <p:nvPicPr>
          <p:cNvPr id="3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4" y="2311070"/>
            <a:ext cx="7090575" cy="398844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63" y="409078"/>
            <a:ext cx="16954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1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In het kort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5649" y="2048163"/>
            <a:ext cx="9872871" cy="4038600"/>
          </a:xfrm>
        </p:spPr>
        <p:txBody>
          <a:bodyPr>
            <a:normAutofit/>
          </a:bodyPr>
          <a:lstStyle/>
          <a:p>
            <a:pPr lvl="0"/>
            <a:r>
              <a:rPr lang="nl-BE" sz="2600" b="1" dirty="0"/>
              <a:t>Waarom een ouderraad</a:t>
            </a:r>
          </a:p>
          <a:p>
            <a:pPr lvl="0"/>
            <a:r>
              <a:rPr lang="nl-BE" sz="2600" b="1" dirty="0"/>
              <a:t>3 deelscholen met 1 ouderraad en 3 voorzitters…</a:t>
            </a:r>
          </a:p>
          <a:p>
            <a:pPr marL="45720" lvl="0" indent="0">
              <a:buNone/>
            </a:pPr>
            <a:r>
              <a:rPr lang="nl-BE" sz="2600" i="1" dirty="0">
                <a:solidFill>
                  <a:schemeClr val="accent2"/>
                </a:solidFill>
              </a:rPr>
              <a:t>	Tine Missinne – Véronique Slachmuylders – Mie Bruyninckx</a:t>
            </a:r>
          </a:p>
          <a:p>
            <a:pPr lvl="0"/>
            <a:r>
              <a:rPr lang="nl-BE" sz="2600" b="1" dirty="0"/>
              <a:t>kans om meer betrokken te zijn: school bijstaan met raad en daad</a:t>
            </a:r>
          </a:p>
          <a:p>
            <a:pPr marL="45720" lvl="0" indent="0">
              <a:buNone/>
            </a:pPr>
            <a:endParaRPr lang="nl-BE" sz="26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54" y="4067463"/>
            <a:ext cx="1704975" cy="18097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438" y="4067463"/>
            <a:ext cx="1704975" cy="18097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657" y="4067463"/>
            <a:ext cx="17049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6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Wat doet de ouderraad?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5649" y="2048163"/>
            <a:ext cx="9872871" cy="4038600"/>
          </a:xfrm>
        </p:spPr>
        <p:txBody>
          <a:bodyPr>
            <a:normAutofit/>
          </a:bodyPr>
          <a:lstStyle/>
          <a:p>
            <a:pPr lvl="0"/>
            <a:r>
              <a:rPr lang="nl-BE" sz="2600" b="1" dirty="0"/>
              <a:t>Ontspannen vergaderingen (5x jaar)</a:t>
            </a:r>
          </a:p>
          <a:p>
            <a:pPr lvl="1"/>
            <a:r>
              <a:rPr lang="nl-BE" sz="2400" dirty="0">
                <a:solidFill>
                  <a:schemeClr val="accent2"/>
                </a:solidFill>
              </a:rPr>
              <a:t>uitwisseling met de directie rond schoolwerking, </a:t>
            </a:r>
            <a:br>
              <a:rPr lang="nl-BE" sz="2400" dirty="0">
                <a:solidFill>
                  <a:schemeClr val="accent2"/>
                </a:solidFill>
              </a:rPr>
            </a:br>
            <a:r>
              <a:rPr lang="nl-BE" sz="2400" dirty="0">
                <a:solidFill>
                  <a:schemeClr val="accent2"/>
                </a:solidFill>
              </a:rPr>
              <a:t>nieuwe ideeën en projecten</a:t>
            </a:r>
          </a:p>
          <a:p>
            <a:pPr lvl="1"/>
            <a:r>
              <a:rPr lang="nl-BE" sz="2400" dirty="0">
                <a:solidFill>
                  <a:schemeClr val="accent2"/>
                </a:solidFill>
              </a:rPr>
              <a:t>klankbord van ouders naar de school</a:t>
            </a:r>
          </a:p>
          <a:p>
            <a:pPr lvl="1"/>
            <a:r>
              <a:rPr lang="nl-BE" sz="2400" dirty="0">
                <a:solidFill>
                  <a:schemeClr val="accent2"/>
                </a:solidFill>
              </a:rPr>
              <a:t>verkeersveiligheid, o.a. </a:t>
            </a:r>
            <a:r>
              <a:rPr lang="nl-BE" sz="2400" dirty="0" err="1">
                <a:solidFill>
                  <a:schemeClr val="accent2"/>
                </a:solidFill>
              </a:rPr>
              <a:t>fluo</a:t>
            </a:r>
            <a:r>
              <a:rPr lang="nl-BE" sz="2400" dirty="0">
                <a:solidFill>
                  <a:schemeClr val="accent2"/>
                </a:solidFill>
              </a:rPr>
              <a:t>-actie</a:t>
            </a:r>
          </a:p>
          <a:p>
            <a:pPr lvl="1"/>
            <a:r>
              <a:rPr lang="nl-BE" sz="2400" dirty="0">
                <a:solidFill>
                  <a:schemeClr val="accent2"/>
                </a:solidFill>
              </a:rPr>
              <a:t>sponsoring en realisaties</a:t>
            </a:r>
          </a:p>
          <a:p>
            <a:pPr lvl="0"/>
            <a:r>
              <a:rPr lang="nl-BE" sz="2600" b="1" dirty="0"/>
              <a:t>Praktische hulp</a:t>
            </a:r>
          </a:p>
          <a:p>
            <a:pPr lvl="1"/>
            <a:r>
              <a:rPr lang="nl-BE" sz="2400" dirty="0">
                <a:solidFill>
                  <a:schemeClr val="accent2"/>
                </a:solidFill>
              </a:rPr>
              <a:t>Schoolfuif SUM, Open dag, campusontbijt, …</a:t>
            </a:r>
          </a:p>
          <a:p>
            <a:pPr marL="45720" lvl="0" indent="0">
              <a:buNone/>
            </a:pPr>
            <a:endParaRPr lang="nl-BE" sz="2600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609" y="3334272"/>
            <a:ext cx="3515790" cy="19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6" y="428038"/>
            <a:ext cx="6019215" cy="33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82FDE1-F396-4886-AB37-004786B0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84" y="222636"/>
            <a:ext cx="2846423" cy="379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8C091F-3BD3-43E1-B242-3521C0ED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7409" y="2984324"/>
            <a:ext cx="4879376" cy="36595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FBA1F52-998D-4806-93FC-A836F2C6F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40188" y="3128544"/>
            <a:ext cx="3906959" cy="29302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D37D0C-2EC1-47D3-9E8C-0171CCB60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875670" y="4152740"/>
            <a:ext cx="2736449" cy="205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Zin om mee te doen?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5649" y="2048163"/>
            <a:ext cx="9872871" cy="4038600"/>
          </a:xfrm>
        </p:spPr>
        <p:txBody>
          <a:bodyPr>
            <a:normAutofit/>
          </a:bodyPr>
          <a:lstStyle/>
          <a:p>
            <a:pPr lvl="0"/>
            <a:r>
              <a:rPr lang="nl-BE" sz="2600" b="1" dirty="0"/>
              <a:t>Als steunende ouder</a:t>
            </a:r>
            <a:br>
              <a:rPr lang="nl-BE" sz="2600" b="1" dirty="0"/>
            </a:br>
            <a:r>
              <a:rPr lang="nl-BE" sz="2400" dirty="0">
                <a:solidFill>
                  <a:schemeClr val="accent2"/>
                </a:solidFill>
              </a:rPr>
              <a:t>financiële bijdrage (4 euro)</a:t>
            </a:r>
          </a:p>
          <a:p>
            <a:pPr lvl="0"/>
            <a:r>
              <a:rPr lang="nl-BE" sz="2600" b="1" dirty="0"/>
              <a:t>Als meehelpende ouder</a:t>
            </a:r>
            <a:br>
              <a:rPr lang="nl-BE" sz="2600" b="1" dirty="0"/>
            </a:br>
            <a:r>
              <a:rPr lang="nl-BE" sz="2400" dirty="0">
                <a:solidFill>
                  <a:schemeClr val="accent2"/>
                </a:solidFill>
              </a:rPr>
              <a:t>helpen bij schoolactiviteiten</a:t>
            </a:r>
            <a:endParaRPr lang="nl-BE" sz="2400" b="1" dirty="0"/>
          </a:p>
          <a:p>
            <a:pPr lvl="0"/>
            <a:r>
              <a:rPr lang="nl-BE" sz="2600" b="1" dirty="0"/>
              <a:t>Als actieve ouder</a:t>
            </a:r>
            <a:br>
              <a:rPr lang="nl-BE" sz="2600" b="1" dirty="0"/>
            </a:br>
            <a:r>
              <a:rPr lang="nl-BE" sz="2400" dirty="0">
                <a:solidFill>
                  <a:schemeClr val="accent2"/>
                </a:solidFill>
              </a:rPr>
              <a:t>helpen bij schoolactiviteiten, </a:t>
            </a:r>
            <a:br>
              <a:rPr lang="nl-BE" sz="2400" dirty="0">
                <a:solidFill>
                  <a:schemeClr val="accent2"/>
                </a:solidFill>
              </a:rPr>
            </a:br>
            <a:r>
              <a:rPr lang="nl-BE" sz="2400" dirty="0">
                <a:solidFill>
                  <a:schemeClr val="accent2"/>
                </a:solidFill>
              </a:rPr>
              <a:t>deelnemen aan vergaderingen van de ouderraad (5x)</a:t>
            </a:r>
          </a:p>
          <a:p>
            <a:pPr marL="45720" lvl="0" indent="0">
              <a:buNone/>
            </a:pPr>
            <a:endParaRPr lang="nl-BE" sz="26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224" y="1570514"/>
            <a:ext cx="2794577" cy="24513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550" y="5001271"/>
            <a:ext cx="2178658" cy="163189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522428" y="4900261"/>
            <a:ext cx="689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Verslagen voor alle ouders beschikbaar via de schoolwebsite</a:t>
            </a:r>
            <a:endParaRPr lang="nl-BE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Roo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673</TotalTime>
  <Words>143</Words>
  <Application>Microsoft Office PowerPoint</Application>
  <PresentationFormat>Breedbeeld</PresentationFormat>
  <Paragraphs>19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Berlin Sans FB</vt:lpstr>
      <vt:lpstr>Calibri</vt:lpstr>
      <vt:lpstr>Corbel</vt:lpstr>
      <vt:lpstr>Basis</vt:lpstr>
      <vt:lpstr>PowerPoint-presentatie</vt:lpstr>
      <vt:lpstr>In het kort</vt:lpstr>
      <vt:lpstr>Wat doet de ouderraad? </vt:lpstr>
      <vt:lpstr>PowerPoint-presentatie</vt:lpstr>
      <vt:lpstr>Zin om mee te doen? 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Visietraject digitaal leren</dc:title>
  <dc:creator>BRUYNINCKX Mie</dc:creator>
  <cp:lastModifiedBy>Mireille Van Craenenbroeck</cp:lastModifiedBy>
  <cp:revision>51</cp:revision>
  <cp:lastPrinted>2021-02-24T11:10:31Z</cp:lastPrinted>
  <dcterms:created xsi:type="dcterms:W3CDTF">2021-02-23T10:16:00Z</dcterms:created>
  <dcterms:modified xsi:type="dcterms:W3CDTF">2021-11-29T15:04:56Z</dcterms:modified>
</cp:coreProperties>
</file>